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80" r:id="rId2"/>
    <p:sldMasterId id="2147484004" r:id="rId3"/>
  </p:sldMasterIdLst>
  <p:notesMasterIdLst>
    <p:notesMasterId r:id="rId51"/>
  </p:notesMasterIdLst>
  <p:sldIdLst>
    <p:sldId id="257" r:id="rId4"/>
    <p:sldId id="345" r:id="rId5"/>
    <p:sldId id="351" r:id="rId6"/>
    <p:sldId id="355" r:id="rId7"/>
    <p:sldId id="352" r:id="rId8"/>
    <p:sldId id="353" r:id="rId9"/>
    <p:sldId id="361" r:id="rId10"/>
    <p:sldId id="354" r:id="rId11"/>
    <p:sldId id="356" r:id="rId12"/>
    <p:sldId id="357" r:id="rId13"/>
    <p:sldId id="358" r:id="rId14"/>
    <p:sldId id="359" r:id="rId15"/>
    <p:sldId id="360" r:id="rId16"/>
    <p:sldId id="330" r:id="rId17"/>
    <p:sldId id="331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63" r:id="rId29"/>
    <p:sldId id="346" r:id="rId30"/>
    <p:sldId id="323" r:id="rId31"/>
    <p:sldId id="272" r:id="rId32"/>
    <p:sldId id="278" r:id="rId33"/>
    <p:sldId id="275" r:id="rId34"/>
    <p:sldId id="324" r:id="rId35"/>
    <p:sldId id="279" r:id="rId36"/>
    <p:sldId id="280" r:id="rId37"/>
    <p:sldId id="282" r:id="rId38"/>
    <p:sldId id="283" r:id="rId39"/>
    <p:sldId id="325" r:id="rId40"/>
    <p:sldId id="326" r:id="rId41"/>
    <p:sldId id="289" r:id="rId42"/>
    <p:sldId id="288" r:id="rId43"/>
    <p:sldId id="327" r:id="rId44"/>
    <p:sldId id="328" r:id="rId45"/>
    <p:sldId id="285" r:id="rId46"/>
    <p:sldId id="307" r:id="rId47"/>
    <p:sldId id="308" r:id="rId48"/>
    <p:sldId id="290" r:id="rId49"/>
    <p:sldId id="28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253B3-D820-4EE4-B02A-6BE9298667E5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EB36B-6293-4471-A9CF-E272B3F06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95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6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5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9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20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699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896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34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25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58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30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8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512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41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03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40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60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529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43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758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3182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594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05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254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70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60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584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39308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33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94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275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6132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0520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18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737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67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1767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360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09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228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896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856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517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29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307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043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68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22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916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  <a:prstGeom prst="rect">
            <a:avLst/>
          </a:prstGeo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6642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0309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  <a:prstGeom prst="rect">
            <a:avLst/>
          </a:prstGeo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0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  <a:prstGeom prst="rect">
            <a:avLst/>
          </a:prstGeo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651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  <a:prstGeom prst="rect">
            <a:avLst/>
          </a:prstGeo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059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982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0378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974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898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558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980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0127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44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40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9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4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851-F2FA-4CB6-A6D0-BE864B1A718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43D-30D4-46AA-9C90-49205FB57FA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60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3678" r:id="rId12"/>
    <p:sldLayoutId id="2147483679" r:id="rId13"/>
    <p:sldLayoutId id="2147483680" r:id="rId14"/>
    <p:sldLayoutId id="214748368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4016" r:id="rId21"/>
    <p:sldLayoutId id="2147483942" r:id="rId22"/>
    <p:sldLayoutId id="2147483943" r:id="rId23"/>
    <p:sldLayoutId id="2147483944" r:id="rId24"/>
    <p:sldLayoutId id="2147483946" r:id="rId25"/>
    <p:sldLayoutId id="2147483947" r:id="rId2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79853" y="230994"/>
            <a:ext cx="8313547" cy="603849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/>
              <a:t>제</a:t>
            </a:r>
            <a:r>
              <a:rPr lang="en-US" altLang="ko-KR" sz="4000" dirty="0" smtClean="0"/>
              <a:t>41</a:t>
            </a:r>
            <a:r>
              <a:rPr lang="ko-KR" altLang="en-US" sz="4000" dirty="0" smtClean="0"/>
              <a:t>강 </a:t>
            </a:r>
            <a:r>
              <a:rPr lang="en-US" altLang="ko-KR" sz="4000" dirty="0" smtClean="0"/>
              <a:t>Input Control</a:t>
            </a:r>
            <a:r>
              <a:rPr lang="ko-KR" altLang="en-US" sz="4000" dirty="0" smtClean="0"/>
              <a:t>과 데이터전송     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710640" y="1154749"/>
            <a:ext cx="6305427" cy="11058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대화창</a:t>
            </a:r>
            <a:r>
              <a:rPr lang="en-US" altLang="ko-KR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(dialog)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에 입력 데이터 결과 출력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입력 폼 데이터 추출과 결과 출력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dirty="0">
              <a:solidFill>
                <a:prstClr val="black"/>
              </a:solidFill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2862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110622" y="74046"/>
            <a:ext cx="3486594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strings.xml </a:t>
            </a:r>
            <a:r>
              <a:rPr lang="ko-KR" altLang="en-US" sz="2000" dirty="0"/>
              <a:t>편집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608" y="504933"/>
            <a:ext cx="4806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고객등록 화면 구성을 위한 속성들을 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65542"/>
          <a:stretch/>
        </p:blipFill>
        <p:spPr>
          <a:xfrm>
            <a:off x="1846719" y="1167188"/>
            <a:ext cx="8498561" cy="15587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57532"/>
          <a:stretch/>
        </p:blipFill>
        <p:spPr>
          <a:xfrm>
            <a:off x="1853919" y="2872594"/>
            <a:ext cx="8498561" cy="19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/>
        </p:nvSpPr>
        <p:spPr>
          <a:xfrm>
            <a:off x="171007" y="74047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activity_main.xml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1" t="22381" r="25298" b="13524"/>
          <a:stretch/>
        </p:blipFill>
        <p:spPr bwMode="auto">
          <a:xfrm>
            <a:off x="591837" y="504934"/>
            <a:ext cx="7450564" cy="52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78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181154" y="203443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MainActivity.java </a:t>
            </a:r>
            <a:r>
              <a:rPr lang="ko-KR" altLang="en-US" sz="2000" dirty="0"/>
              <a:t>편집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9195" y="545829"/>
            <a:ext cx="11496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>
                <a:solidFill>
                  <a:prstClr val="black"/>
                </a:solidFill>
              </a:rPr>
              <a:t>‘등록’ 버튼 클릭 시에 호출될 </a:t>
            </a:r>
            <a:r>
              <a:rPr lang="en-US" altLang="ko-KR" dirty="0">
                <a:solidFill>
                  <a:prstClr val="black"/>
                </a:solidFill>
              </a:rPr>
              <a:t>callback </a:t>
            </a:r>
            <a:r>
              <a:rPr lang="ko-KR" altLang="en-US" dirty="0" err="1">
                <a:solidFill>
                  <a:prstClr val="black"/>
                </a:solidFill>
              </a:rPr>
              <a:t>메소드를</a:t>
            </a:r>
            <a:r>
              <a:rPr lang="ko-KR" altLang="en-US" dirty="0">
                <a:solidFill>
                  <a:prstClr val="black"/>
                </a:solidFill>
              </a:rPr>
              <a:t> 작성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b="1" dirty="0">
                <a:solidFill>
                  <a:prstClr val="black"/>
                </a:solidFill>
              </a:rPr>
              <a:t>register() </a:t>
            </a:r>
            <a:r>
              <a:rPr lang="ko-KR" altLang="en-US" dirty="0" err="1">
                <a:solidFill>
                  <a:prstClr val="black"/>
                </a:solidFill>
              </a:rPr>
              <a:t>메소드는</a:t>
            </a:r>
            <a:r>
              <a:rPr lang="ko-KR" altLang="en-US" dirty="0">
                <a:solidFill>
                  <a:prstClr val="black"/>
                </a:solidFill>
              </a:rPr>
              <a:t> 성명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성별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수신여부에 대한 입력 데이터를 추출하고 </a:t>
            </a:r>
            <a:r>
              <a:rPr lang="ko-KR" altLang="en-US" dirty="0" err="1">
                <a:solidFill>
                  <a:prstClr val="black"/>
                </a:solidFill>
              </a:rPr>
              <a:t>알림창에</a:t>
            </a:r>
            <a:r>
              <a:rPr lang="ko-KR" altLang="en-US" dirty="0">
                <a:solidFill>
                  <a:prstClr val="black"/>
                </a:solidFill>
              </a:rPr>
              <a:t> 그 데이터들을 보여줌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8857" r="7678" b="21905"/>
          <a:stretch/>
        </p:blipFill>
        <p:spPr bwMode="auto">
          <a:xfrm>
            <a:off x="901815" y="1259027"/>
            <a:ext cx="7921689" cy="479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51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17143" r="8155" b="5714"/>
          <a:stretch/>
        </p:blipFill>
        <p:spPr bwMode="auto">
          <a:xfrm>
            <a:off x="1242564" y="239204"/>
            <a:ext cx="8493819" cy="573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59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38578" t="9835" r="38828" b="4813"/>
          <a:stretch/>
        </p:blipFill>
        <p:spPr>
          <a:xfrm>
            <a:off x="9621000" y="1069219"/>
            <a:ext cx="2444263" cy="51940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8653" t="9881" r="38828" b="5586"/>
          <a:stretch/>
        </p:blipFill>
        <p:spPr>
          <a:xfrm>
            <a:off x="6732335" y="1111399"/>
            <a:ext cx="2460848" cy="51962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8406" t="10304" r="38946" b="-444"/>
          <a:stretch/>
        </p:blipFill>
        <p:spPr>
          <a:xfrm>
            <a:off x="247183" y="841324"/>
            <a:ext cx="2645486" cy="54012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096" y="77638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Dialog</a:t>
            </a:r>
            <a:r>
              <a:rPr lang="ko-KR" altLang="en-US" dirty="0" smtClean="0"/>
              <a:t>창에 입력정보 출력하기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178169" y="2579298"/>
            <a:ext cx="646982" cy="715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825151" y="1906439"/>
            <a:ext cx="1030857" cy="8455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8362351" y="2751992"/>
            <a:ext cx="750498" cy="6901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9112849" y="3097048"/>
            <a:ext cx="980720" cy="103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38533" t="10559" r="38964" b="1218"/>
          <a:stretch/>
        </p:blipFill>
        <p:spPr>
          <a:xfrm>
            <a:off x="3863187" y="1111399"/>
            <a:ext cx="2470639" cy="51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385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7634" y="4547733"/>
            <a:ext cx="60471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&lt;resources&gt;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</a:t>
            </a:r>
            <a:r>
              <a:rPr lang="en-US" altLang="ko-KR" dirty="0" err="1">
                <a:solidFill>
                  <a:srgbClr val="FF0000"/>
                </a:solidFill>
              </a:rPr>
              <a:t>app_name</a:t>
            </a:r>
            <a:r>
              <a:rPr lang="en-US" altLang="ko-KR" dirty="0">
                <a:solidFill>
                  <a:srgbClr val="FF0000"/>
                </a:solidFill>
              </a:rPr>
              <a:t>"&gt;</a:t>
            </a:r>
            <a:r>
              <a:rPr lang="en-US" altLang="ko-KR" dirty="0" smtClean="0">
                <a:solidFill>
                  <a:srgbClr val="FF0000"/>
                </a:solidFill>
              </a:rPr>
              <a:t>InputControl_1&lt;/</a:t>
            </a:r>
            <a:r>
              <a:rPr lang="en-US" altLang="ko-KR" dirty="0">
                <a:solidFill>
                  <a:srgbClr val="FF0000"/>
                </a:solidFill>
              </a:rPr>
              <a:t>string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name="name"&gt;</a:t>
            </a:r>
            <a:r>
              <a:rPr lang="ko-KR" altLang="en-US" dirty="0">
                <a:solidFill>
                  <a:srgbClr val="FF0000"/>
                </a:solidFill>
              </a:rPr>
              <a:t>성명</a:t>
            </a:r>
            <a:r>
              <a:rPr lang="en-US" altLang="ko-KR" dirty="0">
                <a:solidFill>
                  <a:srgbClr val="FF0000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name="gender"&gt;</a:t>
            </a:r>
            <a:r>
              <a:rPr lang="ko-KR" altLang="en-US" dirty="0">
                <a:solidFill>
                  <a:srgbClr val="FF0000"/>
                </a:solidFill>
              </a:rPr>
              <a:t>성별</a:t>
            </a:r>
            <a:r>
              <a:rPr lang="en-US" altLang="ko-KR" dirty="0">
                <a:solidFill>
                  <a:srgbClr val="FF0000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</a:t>
            </a:r>
            <a:r>
              <a:rPr lang="en-US" altLang="ko-KR" dirty="0" err="1">
                <a:solidFill>
                  <a:srgbClr val="FF0000"/>
                </a:solidFill>
              </a:rPr>
              <a:t>msg</a:t>
            </a:r>
            <a:r>
              <a:rPr lang="en-US" altLang="ko-KR" dirty="0">
                <a:solidFill>
                  <a:srgbClr val="FF0000"/>
                </a:solidFill>
              </a:rPr>
              <a:t>"&gt;</a:t>
            </a:r>
            <a:r>
              <a:rPr lang="ko-KR" altLang="en-US" dirty="0">
                <a:solidFill>
                  <a:srgbClr val="FF0000"/>
                </a:solidFill>
              </a:rPr>
              <a:t>수신여부</a:t>
            </a:r>
            <a:r>
              <a:rPr lang="en-US" altLang="ko-KR" dirty="0">
                <a:solidFill>
                  <a:srgbClr val="FF0000"/>
                </a:solidFill>
              </a:rPr>
              <a:t>&lt;/string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&lt;/resources&gt;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5996" b="55484"/>
          <a:stretch/>
        </p:blipFill>
        <p:spPr>
          <a:xfrm>
            <a:off x="60385" y="502022"/>
            <a:ext cx="9109992" cy="35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9684" b="5443"/>
          <a:stretch/>
        </p:blipFill>
        <p:spPr>
          <a:xfrm>
            <a:off x="703384" y="519527"/>
            <a:ext cx="9829801" cy="6509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243" y="6154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[Activity_main.xml]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085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599" y="211016"/>
            <a:ext cx="9785839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android:paddingBottom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android:paddingLeft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android:paddingTop</a:t>
            </a:r>
            <a:r>
              <a:rPr lang="en-US" altLang="ko-KR" sz="1600" dirty="0"/>
              <a:t>="20dp" 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="60sp"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="@string/name" /&gt;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EditText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="@+id/name"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3710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3046" y="474345"/>
            <a:ext cx="851095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="60sp"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="@string/gender"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RadioGroup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radiogroup_gender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 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RadioButton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="@+id/male"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남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RadioButton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="@+id/female"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여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&lt;/</a:t>
            </a:r>
            <a:r>
              <a:rPr lang="en-US" altLang="ko-KR" dirty="0" err="1"/>
              <a:t>RadioGroup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23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1308" y="566706"/>
            <a:ext cx="809771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="60sp"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msg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CheckBox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="@+id/msg1"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="SMS"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CheckBox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="@+id/msg2"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="e-mail"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40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904" y="23868"/>
            <a:ext cx="799848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입력정보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추출예제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Input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Controls2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07"/>
          <a:stretch/>
        </p:blipFill>
        <p:spPr bwMode="auto">
          <a:xfrm>
            <a:off x="1625904" y="578297"/>
            <a:ext cx="3894032" cy="573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13"/>
          <a:stretch/>
        </p:blipFill>
        <p:spPr bwMode="auto">
          <a:xfrm>
            <a:off x="6071389" y="578298"/>
            <a:ext cx="4596611" cy="618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8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1985" y="685525"/>
            <a:ext cx="768447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="right"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등록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="register"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27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32" y="-70069"/>
            <a:ext cx="2145978" cy="4938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4915" b="6708"/>
          <a:stretch/>
        </p:blipFill>
        <p:spPr>
          <a:xfrm>
            <a:off x="341004" y="423750"/>
            <a:ext cx="9356911" cy="65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3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0292" y="217191"/>
            <a:ext cx="864283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com.example.inputcontrol_1;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androidx.appcompat.app.AlertDialog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android.widget.CheckBox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android.widget.EditText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android.widget.RadioButton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android.widget.RadioGroup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setTitle</a:t>
            </a:r>
            <a:r>
              <a:rPr lang="en-US" altLang="ko-KR" dirty="0"/>
              <a:t>("</a:t>
            </a:r>
            <a:r>
              <a:rPr lang="ko-KR" altLang="en-US" dirty="0" err="1"/>
              <a:t>고객등록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58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4446" y="157327"/>
            <a:ext cx="879230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public </a:t>
            </a:r>
            <a:r>
              <a:rPr lang="en-US" altLang="ko-KR" sz="1600" dirty="0"/>
              <a:t>void register(View v) {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EditText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et_name</a:t>
            </a:r>
            <a:r>
              <a:rPr lang="en-US" altLang="ko-KR" sz="1600" dirty="0"/>
              <a:t> = (</a:t>
            </a:r>
            <a:r>
              <a:rPr lang="en-US" altLang="ko-KR" sz="1600" dirty="0" err="1"/>
              <a:t>EditText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(R.id.name);</a:t>
            </a:r>
          </a:p>
          <a:p>
            <a:r>
              <a:rPr lang="en-US" altLang="ko-KR" sz="1600" dirty="0"/>
              <a:t>        String </a:t>
            </a:r>
            <a:r>
              <a:rPr lang="en-US" altLang="ko-KR" sz="1600" dirty="0" err="1"/>
              <a:t>str_name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et_name.getText</a:t>
            </a:r>
            <a:r>
              <a:rPr lang="en-US" altLang="ko-KR" sz="1600" dirty="0"/>
              <a:t>().</a:t>
            </a:r>
            <a:r>
              <a:rPr lang="en-US" altLang="ko-KR" sz="1600" dirty="0" err="1"/>
              <a:t>toString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RadioGroup</a:t>
            </a:r>
            <a:r>
              <a:rPr lang="en-US" altLang="ko-KR" sz="1600" dirty="0"/>
              <a:t> </a:t>
            </a:r>
            <a:r>
              <a:rPr lang="en-US" altLang="ko-KR" sz="1600" dirty="0" err="1"/>
              <a:t>rg_sex</a:t>
            </a:r>
            <a:r>
              <a:rPr lang="en-US" altLang="ko-KR" sz="1600" dirty="0"/>
              <a:t> = (</a:t>
            </a:r>
            <a:r>
              <a:rPr lang="en-US" altLang="ko-KR" sz="1600" dirty="0" err="1"/>
              <a:t>RadioGroup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R.id.radiogroup_gender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RadioButton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rb_male</a:t>
            </a:r>
            <a:r>
              <a:rPr lang="en-US" altLang="ko-KR" sz="1600" dirty="0"/>
              <a:t> = (</a:t>
            </a:r>
            <a:r>
              <a:rPr lang="en-US" altLang="ko-KR" sz="1600" dirty="0" err="1"/>
              <a:t>RadioButton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R.id.male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RadioButton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rb_female</a:t>
            </a:r>
            <a:r>
              <a:rPr lang="en-US" altLang="ko-KR" sz="1600" dirty="0"/>
              <a:t> = (</a:t>
            </a:r>
            <a:r>
              <a:rPr lang="en-US" altLang="ko-KR" sz="1600" dirty="0" err="1"/>
              <a:t>RadioButton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R.id.female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String </a:t>
            </a:r>
            <a:r>
              <a:rPr lang="en-US" altLang="ko-KR" sz="1600" dirty="0" err="1"/>
              <a:t>str_sex</a:t>
            </a:r>
            <a:r>
              <a:rPr lang="en-US" altLang="ko-KR" sz="1600" dirty="0"/>
              <a:t> = "";</a:t>
            </a:r>
          </a:p>
          <a:p>
            <a:r>
              <a:rPr lang="en-US" altLang="ko-KR" sz="1600" dirty="0"/>
              <a:t>        if (</a:t>
            </a:r>
            <a:r>
              <a:rPr lang="en-US" altLang="ko-KR" sz="1600" dirty="0" err="1"/>
              <a:t>rg_sex.getCheckedRadioButtonId</a:t>
            </a:r>
            <a:r>
              <a:rPr lang="en-US" altLang="ko-KR" sz="1600" dirty="0"/>
              <a:t>() == </a:t>
            </a:r>
            <a:r>
              <a:rPr lang="en-US" altLang="ko-KR" sz="1600" dirty="0" err="1"/>
              <a:t>R.id.male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str_sex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rb_male.getText</a:t>
            </a:r>
            <a:r>
              <a:rPr lang="en-US" altLang="ko-KR" sz="1600" dirty="0"/>
              <a:t>().</a:t>
            </a:r>
            <a:r>
              <a:rPr lang="en-US" altLang="ko-KR" sz="1600" dirty="0" err="1"/>
              <a:t>toString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}</a:t>
            </a:r>
          </a:p>
          <a:p>
            <a:r>
              <a:rPr lang="en-US" altLang="ko-KR" sz="1600" dirty="0"/>
              <a:t>        if (</a:t>
            </a:r>
            <a:r>
              <a:rPr lang="en-US" altLang="ko-KR" sz="1600" dirty="0" err="1"/>
              <a:t>rg_sex.getCheckedRadioButtonId</a:t>
            </a:r>
            <a:r>
              <a:rPr lang="en-US" altLang="ko-KR" sz="1600" dirty="0"/>
              <a:t>() == </a:t>
            </a:r>
            <a:r>
              <a:rPr lang="en-US" altLang="ko-KR" sz="1600" dirty="0" err="1"/>
              <a:t>R.id.female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str_sex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rb_female.getText</a:t>
            </a:r>
            <a:r>
              <a:rPr lang="en-US" altLang="ko-KR" sz="1600" dirty="0"/>
              <a:t>().</a:t>
            </a:r>
            <a:r>
              <a:rPr lang="en-US" altLang="ko-KR" sz="1600" dirty="0" err="1"/>
              <a:t>toString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CheckBox</a:t>
            </a:r>
            <a:r>
              <a:rPr lang="en-US" altLang="ko-KR" sz="1600" dirty="0"/>
              <a:t> chk_msg1 = (</a:t>
            </a:r>
            <a:r>
              <a:rPr lang="en-US" altLang="ko-KR" sz="1600" dirty="0" err="1"/>
              <a:t>CheckBox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(R.id.msg1);</a:t>
            </a:r>
          </a:p>
          <a:p>
            <a:r>
              <a:rPr lang="en-US" altLang="ko-KR" sz="1600" dirty="0"/>
              <a:t>        String str_mag1 = "";</a:t>
            </a:r>
          </a:p>
          <a:p>
            <a:r>
              <a:rPr lang="en-US" altLang="ko-KR" sz="1600" dirty="0"/>
              <a:t>        if (chk_msg1.isChecked()) {</a:t>
            </a:r>
          </a:p>
          <a:p>
            <a:r>
              <a:rPr lang="en-US" altLang="ko-KR" sz="1600" dirty="0"/>
              <a:t>            str_mag1 = (String)chk_msg1.getText();</a:t>
            </a:r>
          </a:p>
          <a:p>
            <a:r>
              <a:rPr lang="en-US" altLang="ko-KR" sz="1600" dirty="0"/>
              <a:t>        }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CheckBox</a:t>
            </a:r>
            <a:r>
              <a:rPr lang="en-US" altLang="ko-KR" sz="1600" dirty="0"/>
              <a:t>   chk_msg2 = (</a:t>
            </a:r>
            <a:r>
              <a:rPr lang="en-US" altLang="ko-KR" sz="1600" dirty="0" err="1"/>
              <a:t>CheckBox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(R.id.msg2);</a:t>
            </a:r>
          </a:p>
          <a:p>
            <a:r>
              <a:rPr lang="en-US" altLang="ko-KR" sz="1600" dirty="0"/>
              <a:t>        String str_mag2 = "";</a:t>
            </a:r>
          </a:p>
          <a:p>
            <a:r>
              <a:rPr lang="en-US" altLang="ko-KR" sz="1600" dirty="0"/>
              <a:t>        if (chk_msg2.isChecked()) {</a:t>
            </a:r>
          </a:p>
          <a:p>
            <a:r>
              <a:rPr lang="en-US" altLang="ko-KR" sz="1600" dirty="0"/>
              <a:t>            str_mag2 = (String)chk_msg2.getText();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81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" y="628418"/>
            <a:ext cx="119487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en-US" altLang="ko-KR" dirty="0" err="1" smtClean="0"/>
              <a:t>AlertDialog.Builder</a:t>
            </a:r>
            <a:r>
              <a:rPr lang="en-US" altLang="ko-KR" dirty="0" smtClean="0"/>
              <a:t> </a:t>
            </a:r>
            <a:r>
              <a:rPr lang="en-US" altLang="ko-KR" dirty="0"/>
              <a:t>alert = new </a:t>
            </a:r>
            <a:r>
              <a:rPr lang="en-US" altLang="ko-KR" dirty="0" err="1"/>
              <a:t>AlertDialog.Builder</a:t>
            </a:r>
            <a:r>
              <a:rPr lang="en-US" altLang="ko-KR" dirty="0"/>
              <a:t>(this);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alert.setTitle</a:t>
            </a:r>
            <a:r>
              <a:rPr lang="en-US" altLang="ko-KR" dirty="0"/>
              <a:t>("</a:t>
            </a:r>
            <a:r>
              <a:rPr lang="ko-KR" altLang="en-US" dirty="0" err="1"/>
              <a:t>알림창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AlertDialog.Builder</a:t>
            </a:r>
            <a:r>
              <a:rPr lang="en-US" altLang="ko-KR" dirty="0"/>
              <a:t> builder = </a:t>
            </a:r>
            <a:r>
              <a:rPr lang="en-US" altLang="ko-KR" dirty="0" err="1"/>
              <a:t>alert.setMessage</a:t>
            </a:r>
            <a:r>
              <a:rPr lang="en-US" altLang="ko-KR" dirty="0"/>
              <a:t>("</a:t>
            </a:r>
            <a:r>
              <a:rPr lang="ko-KR" altLang="en-US" dirty="0"/>
              <a:t>성명</a:t>
            </a:r>
            <a:r>
              <a:rPr lang="en-US" altLang="ko-KR" dirty="0"/>
              <a:t>: " + </a:t>
            </a:r>
            <a:r>
              <a:rPr lang="en-US" altLang="ko-KR" dirty="0" err="1"/>
              <a:t>str_name</a:t>
            </a:r>
            <a:r>
              <a:rPr lang="en-US" altLang="ko-KR" dirty="0"/>
              <a:t> + "\n</a:t>
            </a:r>
            <a:r>
              <a:rPr lang="ko-KR" altLang="en-US" dirty="0"/>
              <a:t>성별</a:t>
            </a:r>
            <a:r>
              <a:rPr lang="en-US" altLang="ko-KR" dirty="0"/>
              <a:t>: " + </a:t>
            </a:r>
            <a:r>
              <a:rPr lang="en-US" altLang="ko-KR" dirty="0" err="1"/>
              <a:t>str_sex</a:t>
            </a:r>
            <a:r>
              <a:rPr lang="en-US" altLang="ko-KR" dirty="0"/>
              <a:t> + "\n</a:t>
            </a:r>
            <a:r>
              <a:rPr lang="ko-KR" altLang="en-US" dirty="0"/>
              <a:t>수신여부</a:t>
            </a:r>
            <a:r>
              <a:rPr lang="en-US" altLang="ko-KR" dirty="0"/>
              <a:t>: " + str_mag1 + " " + str_mag2);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alert.setIcon</a:t>
            </a:r>
            <a:r>
              <a:rPr lang="en-US" altLang="ko-KR" dirty="0"/>
              <a:t>(</a:t>
            </a:r>
            <a:r>
              <a:rPr lang="en-US" altLang="ko-KR" dirty="0" err="1"/>
              <a:t>R.drawable.ic_launcher_foreground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alert.setPositiveButton</a:t>
            </a:r>
            <a:r>
              <a:rPr lang="en-US" altLang="ko-KR" dirty="0"/>
              <a:t>("</a:t>
            </a:r>
            <a:r>
              <a:rPr lang="ko-KR" altLang="en-US" dirty="0"/>
              <a:t>확인</a:t>
            </a:r>
            <a:r>
              <a:rPr lang="en-US" altLang="ko-KR" dirty="0"/>
              <a:t>", null);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alert.show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98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[AndroidManifest.xml]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8482" b="7335"/>
          <a:stretch/>
        </p:blipFill>
        <p:spPr>
          <a:xfrm>
            <a:off x="911746" y="369331"/>
            <a:ext cx="8803754" cy="64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2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823" y="74090"/>
            <a:ext cx="888902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</a:t>
            </a:r>
            <a:r>
              <a:rPr lang="en-US" altLang="ko-KR" dirty="0" smtClean="0"/>
              <a:t>"&gt;</a:t>
            </a:r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android:dataExtractionRules</a:t>
            </a:r>
            <a:r>
              <a:rPr lang="en-US" altLang="ko-KR" dirty="0"/>
              <a:t>="@xml/</a:t>
            </a:r>
            <a:r>
              <a:rPr lang="en-US" altLang="ko-KR" dirty="0" err="1"/>
              <a:t>data_extraction_rules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android:fullBackupContent</a:t>
            </a:r>
            <a:r>
              <a:rPr lang="en-US" altLang="ko-KR" dirty="0"/>
              <a:t>="@xml/</a:t>
            </a:r>
            <a:r>
              <a:rPr lang="en-US" altLang="ko-KR" dirty="0" err="1"/>
              <a:t>backup_rules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="@style/Theme.InputControl_1"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tools:targetApi</a:t>
            </a:r>
            <a:r>
              <a:rPr lang="en-US" altLang="ko-KR" dirty="0"/>
              <a:t>="31"&gt;</a:t>
            </a:r>
          </a:p>
          <a:p>
            <a:r>
              <a:rPr lang="en-US" altLang="ko-KR" dirty="0"/>
              <a:t>        &lt;activity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android:exported</a:t>
            </a:r>
            <a:r>
              <a:rPr lang="en-US" altLang="ko-KR" dirty="0"/>
              <a:t>="true"&gt;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187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17058" y="438732"/>
            <a:ext cx="4508625" cy="41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Input Control</a:t>
            </a:r>
            <a:r>
              <a:rPr lang="ko-KR" altLang="en-US" sz="2000" dirty="0"/>
              <a:t>을 이용한 화면 구성</a:t>
            </a:r>
            <a:endParaRPr kumimoji="1" lang="en-US" altLang="ko-KR" sz="20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9124" y="114766"/>
            <a:ext cx="7395713" cy="660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84145" y="114766"/>
            <a:ext cx="189667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ko-KR" altLang="en-US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프로젝트 개요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269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38159" t="10003" r="38703" b="5286"/>
          <a:stretch/>
        </p:blipFill>
        <p:spPr>
          <a:xfrm>
            <a:off x="9766755" y="1040706"/>
            <a:ext cx="2349388" cy="48382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38719" t="10767" r="38723" b="139"/>
          <a:stretch/>
        </p:blipFill>
        <p:spPr>
          <a:xfrm>
            <a:off x="7223889" y="1023288"/>
            <a:ext cx="2372023" cy="48541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38582" t="10099" r="39045" b="4610"/>
          <a:stretch/>
        </p:blipFill>
        <p:spPr>
          <a:xfrm>
            <a:off x="2330603" y="935535"/>
            <a:ext cx="2311315" cy="49563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38438" t="10005" r="38865" b="4887"/>
          <a:stretch/>
        </p:blipFill>
        <p:spPr>
          <a:xfrm>
            <a:off x="4778777" y="947435"/>
            <a:ext cx="2327566" cy="49094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86" y="1253077"/>
            <a:ext cx="2185160" cy="4638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096" y="77638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입력정보를 다른 화면에서 출력하기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58096" y="3985404"/>
            <a:ext cx="618281" cy="5952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6"/>
          </p:cNvCxnSpPr>
          <p:nvPr/>
        </p:nvCxnSpPr>
        <p:spPr>
          <a:xfrm flipV="1">
            <a:off x="776377" y="1784838"/>
            <a:ext cx="1733284" cy="2498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7" idx="7"/>
          </p:cNvCxnSpPr>
          <p:nvPr/>
        </p:nvCxnSpPr>
        <p:spPr>
          <a:xfrm flipV="1">
            <a:off x="6907823" y="1906439"/>
            <a:ext cx="592015" cy="853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289322" y="2652467"/>
            <a:ext cx="724619" cy="731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845375" y="2208362"/>
            <a:ext cx="595224" cy="5865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8" idx="6"/>
          </p:cNvCxnSpPr>
          <p:nvPr/>
        </p:nvCxnSpPr>
        <p:spPr>
          <a:xfrm flipV="1">
            <a:off x="9440599" y="1906439"/>
            <a:ext cx="681486" cy="595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930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831" b="42998"/>
          <a:stretch/>
        </p:blipFill>
        <p:spPr>
          <a:xfrm>
            <a:off x="194122" y="466510"/>
            <a:ext cx="11235063" cy="46681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385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03176" y="398054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"&gt;InputControl_2&lt;/string&gt;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name="name"&gt;</a:t>
            </a:r>
            <a:r>
              <a:rPr lang="ko-KR" altLang="en-US" dirty="0"/>
              <a:t>성명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name="gender"&gt;</a:t>
            </a:r>
            <a:r>
              <a:rPr lang="ko-KR" altLang="en-US" dirty="0"/>
              <a:t>성별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msg</a:t>
            </a:r>
            <a:r>
              <a:rPr lang="en-US" altLang="ko-KR" dirty="0"/>
              <a:t>"&gt;</a:t>
            </a:r>
            <a:r>
              <a:rPr lang="ko-KR" altLang="en-US" dirty="0"/>
              <a:t>수신여부</a:t>
            </a:r>
            <a:r>
              <a:rPr lang="en-US" altLang="ko-KR" dirty="0"/>
              <a:t>&lt;/string&gt;</a:t>
            </a:r>
          </a:p>
          <a:p>
            <a:endParaRPr lang="en-US" altLang="ko-KR" dirty="0"/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013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85" y="60385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400" dirty="0" err="1" smtClean="0"/>
              <a:t>입력폼</a:t>
            </a:r>
            <a:r>
              <a:rPr lang="ko-KR" altLang="en-US" sz="2400" dirty="0" smtClean="0"/>
              <a:t> 관련 클래스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08553" y="658316"/>
            <a:ext cx="2505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클래스 관련 설명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" t="31541" r="7099" b="27807"/>
          <a:stretch/>
        </p:blipFill>
        <p:spPr bwMode="auto">
          <a:xfrm>
            <a:off x="901522" y="982693"/>
            <a:ext cx="10237793" cy="3033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5" t="22955" r="5779" b="54791"/>
          <a:stretch/>
        </p:blipFill>
        <p:spPr bwMode="auto">
          <a:xfrm>
            <a:off x="901522" y="4016115"/>
            <a:ext cx="11153359" cy="181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86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862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11" y="176040"/>
            <a:ext cx="10084189" cy="62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8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8921" y="230897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android:paddingBottom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android:paddingLeft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android:paddingTop</a:t>
            </a:r>
            <a:r>
              <a:rPr lang="en-US" altLang="ko-KR" sz="1600" dirty="0"/>
              <a:t>="20dp" 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="60sp"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="@string/name" /&gt;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EditText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="@+id/name"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145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0295" y="274030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="60sp"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="@string/gender" /&gt;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RadioGroup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</a:t>
            </a:r>
            <a:r>
              <a:rPr lang="en-US" altLang="ko-KR" sz="1600" dirty="0" err="1"/>
              <a:t>radiogroup_gender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 &gt;</a:t>
            </a:r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RadioButton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="@+id/male"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</a:t>
            </a:r>
            <a:r>
              <a:rPr lang="ko-KR" altLang="en-US" sz="1600" dirty="0"/>
              <a:t>남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RadioButton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="@+id/female"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</a:t>
            </a:r>
            <a:r>
              <a:rPr lang="ko-KR" altLang="en-US" sz="1600" dirty="0"/>
              <a:t>여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    &lt;/</a:t>
            </a:r>
            <a:r>
              <a:rPr lang="en-US" altLang="ko-KR" sz="1600" dirty="0" err="1"/>
              <a:t>RadioGroup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78845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2822" y="630574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="60sp"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</a:t>
            </a:r>
            <a:r>
              <a:rPr lang="en-US" altLang="ko-KR" dirty="0" err="1"/>
              <a:t>msg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CheckBox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="@+id/msg1"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="SMS"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CheckBox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="@+id/msg2"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="e-mail"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4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8921" y="67704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="right"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등록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="register"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7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232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[activity_register.xml]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90137"/>
            <a:ext cx="1093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layout</a:t>
            </a:r>
            <a:r>
              <a:rPr lang="ko-KR" altLang="en-US" dirty="0">
                <a:solidFill>
                  <a:srgbClr val="FF0000"/>
                </a:solidFill>
              </a:rPr>
              <a:t>폴더에서 오른쪽 버튼을 누르고 </a:t>
            </a:r>
            <a:r>
              <a:rPr lang="en-US" altLang="ko-KR" dirty="0" err="1">
                <a:solidFill>
                  <a:srgbClr val="FF0000"/>
                </a:solidFill>
              </a:rPr>
              <a:t>New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Layout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resource File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을 생성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</a:rPr>
              <a:t>activity_register.xml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파일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404"/>
          <a:stretch/>
        </p:blipFill>
        <p:spPr>
          <a:xfrm>
            <a:off x="247972" y="659469"/>
            <a:ext cx="11685993" cy="60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5184" y="394800"/>
            <a:ext cx="924480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android:paddingBottom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android:paddingLeft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android:paddingTop</a:t>
            </a:r>
            <a:r>
              <a:rPr lang="en-US" altLang="ko-KR" sz="1600" dirty="0"/>
              <a:t>="20dp" 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="60sp"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="@string/name" /&gt;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="@+id/name"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330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74144" y="56442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="60sp"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="@string/gender"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="@+id/gender"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436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76068" y="248151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="60sp"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android:gravity</a:t>
            </a:r>
            <a:r>
              <a:rPr lang="en-US" altLang="ko-KR" sz="1600" dirty="0"/>
              <a:t>="right"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&lt;Button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</a:t>
            </a:r>
            <a:r>
              <a:rPr lang="ko-KR" altLang="en-US" sz="1600" dirty="0"/>
              <a:t>이전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android:onClick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goBack</a:t>
            </a:r>
            <a:r>
              <a:rPr lang="en-US" altLang="ko-KR" sz="1600" dirty="0"/>
              <a:t>"/&gt;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0993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[MainActivity.java]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1025" b="6890"/>
          <a:stretch/>
        </p:blipFill>
        <p:spPr>
          <a:xfrm>
            <a:off x="322728" y="439271"/>
            <a:ext cx="9475695" cy="62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16050" r="5862" b="53811"/>
          <a:stretch/>
        </p:blipFill>
        <p:spPr bwMode="auto">
          <a:xfrm>
            <a:off x="703946" y="808609"/>
            <a:ext cx="8800966" cy="194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862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3388" y="352868"/>
            <a:ext cx="86778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com.example.inputcontrol_2;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android.content.Intent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android.widget.CheckBox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android.widget.EditText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android.widget.RadioButton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android.widget.RadioGroup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setTitle</a:t>
            </a:r>
            <a:r>
              <a:rPr lang="en-US" altLang="ko-KR" dirty="0"/>
              <a:t>("</a:t>
            </a:r>
            <a:r>
              <a:rPr lang="ko-KR" altLang="en-US" dirty="0" err="1"/>
              <a:t>고객등록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7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9012" y="0"/>
            <a:ext cx="1008427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         public </a:t>
            </a:r>
            <a:r>
              <a:rPr lang="en-US" altLang="ko-KR" dirty="0"/>
              <a:t>void register(View v) </a:t>
            </a:r>
            <a:r>
              <a:rPr lang="en-US" altLang="ko-KR" dirty="0" smtClean="0"/>
              <a:t>{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EditText</a:t>
            </a:r>
            <a:r>
              <a:rPr lang="en-US" altLang="ko-KR" dirty="0"/>
              <a:t> </a:t>
            </a:r>
            <a:r>
              <a:rPr lang="en-US" altLang="ko-KR" dirty="0" err="1"/>
              <a:t>et_name</a:t>
            </a:r>
            <a:r>
              <a:rPr lang="en-US" altLang="ko-KR" dirty="0"/>
              <a:t> = (</a:t>
            </a:r>
            <a:r>
              <a:rPr lang="en-US" altLang="ko-KR" dirty="0" err="1"/>
              <a:t>EditText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(R.id.name);</a:t>
            </a:r>
          </a:p>
          <a:p>
            <a:r>
              <a:rPr lang="en-US" altLang="ko-KR" dirty="0"/>
              <a:t>            String </a:t>
            </a:r>
            <a:r>
              <a:rPr lang="en-US" altLang="ko-KR" dirty="0" err="1"/>
              <a:t>str_name</a:t>
            </a:r>
            <a:r>
              <a:rPr lang="en-US" altLang="ko-KR" dirty="0"/>
              <a:t> = </a:t>
            </a:r>
            <a:r>
              <a:rPr lang="en-US" altLang="ko-KR" dirty="0" err="1"/>
              <a:t>et_name.getText</a:t>
            </a:r>
            <a:r>
              <a:rPr lang="en-US" altLang="ko-KR" dirty="0"/>
              <a:t>().</a:t>
            </a:r>
            <a:r>
              <a:rPr lang="en-US" altLang="ko-KR" dirty="0" err="1"/>
              <a:t>toString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RadioGroup</a:t>
            </a:r>
            <a:r>
              <a:rPr lang="en-US" altLang="ko-KR" dirty="0"/>
              <a:t> </a:t>
            </a:r>
            <a:r>
              <a:rPr lang="en-US" altLang="ko-KR" dirty="0" err="1"/>
              <a:t>rg_sex</a:t>
            </a:r>
            <a:r>
              <a:rPr lang="en-US" altLang="ko-KR" dirty="0"/>
              <a:t> = (</a:t>
            </a:r>
            <a:r>
              <a:rPr lang="en-US" altLang="ko-KR" dirty="0" err="1"/>
              <a:t>RadioGroup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R.id.radiogroup_gender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RadioButton</a:t>
            </a:r>
            <a:r>
              <a:rPr lang="en-US" altLang="ko-KR" dirty="0"/>
              <a:t> </a:t>
            </a:r>
            <a:r>
              <a:rPr lang="en-US" altLang="ko-KR" dirty="0" err="1"/>
              <a:t>rb_male</a:t>
            </a:r>
            <a:r>
              <a:rPr lang="en-US" altLang="ko-KR" dirty="0"/>
              <a:t> = (</a:t>
            </a:r>
            <a:r>
              <a:rPr lang="en-US" altLang="ko-KR" dirty="0" err="1"/>
              <a:t>RadioButton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R.id.male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RadioButton</a:t>
            </a:r>
            <a:r>
              <a:rPr lang="en-US" altLang="ko-KR" dirty="0"/>
              <a:t> </a:t>
            </a:r>
            <a:r>
              <a:rPr lang="en-US" altLang="ko-KR" dirty="0" err="1"/>
              <a:t>rb_female</a:t>
            </a:r>
            <a:r>
              <a:rPr lang="en-US" altLang="ko-KR" dirty="0"/>
              <a:t> = (</a:t>
            </a:r>
            <a:r>
              <a:rPr lang="en-US" altLang="ko-KR" dirty="0" err="1"/>
              <a:t>RadioButton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R.id.female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String </a:t>
            </a:r>
            <a:r>
              <a:rPr lang="en-US" altLang="ko-KR" dirty="0" err="1"/>
              <a:t>str_sex</a:t>
            </a:r>
            <a:r>
              <a:rPr lang="en-US" altLang="ko-KR" dirty="0"/>
              <a:t> = "";</a:t>
            </a:r>
          </a:p>
          <a:p>
            <a:r>
              <a:rPr lang="en-US" altLang="ko-KR" dirty="0"/>
              <a:t>            if (</a:t>
            </a:r>
            <a:r>
              <a:rPr lang="en-US" altLang="ko-KR" dirty="0" err="1"/>
              <a:t>rg_sex.getCheckedRadioButtonId</a:t>
            </a:r>
            <a:r>
              <a:rPr lang="en-US" altLang="ko-KR" dirty="0"/>
              <a:t>() == </a:t>
            </a:r>
            <a:r>
              <a:rPr lang="en-US" altLang="ko-KR" dirty="0" err="1"/>
              <a:t>R.id.male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str_sex</a:t>
            </a:r>
            <a:r>
              <a:rPr lang="en-US" altLang="ko-KR" dirty="0"/>
              <a:t> = </a:t>
            </a:r>
            <a:r>
              <a:rPr lang="en-US" altLang="ko-KR" dirty="0" err="1"/>
              <a:t>rb_male.getText</a:t>
            </a:r>
            <a:r>
              <a:rPr lang="en-US" altLang="ko-KR" dirty="0"/>
              <a:t>().</a:t>
            </a:r>
            <a:r>
              <a:rPr lang="en-US" altLang="ko-KR" dirty="0" err="1"/>
              <a:t>toString</a:t>
            </a:r>
            <a:r>
              <a:rPr lang="en-US" altLang="ko-KR" dirty="0" smtClean="0"/>
              <a:t>();    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        if (</a:t>
            </a:r>
            <a:r>
              <a:rPr lang="en-US" altLang="ko-KR" dirty="0" err="1"/>
              <a:t>rg_sex.getCheckedRadioButtonId</a:t>
            </a:r>
            <a:r>
              <a:rPr lang="en-US" altLang="ko-KR" dirty="0"/>
              <a:t>() == </a:t>
            </a:r>
            <a:r>
              <a:rPr lang="en-US" altLang="ko-KR" dirty="0" err="1"/>
              <a:t>R.id.female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str_sex</a:t>
            </a:r>
            <a:r>
              <a:rPr lang="en-US" altLang="ko-KR" dirty="0"/>
              <a:t> = </a:t>
            </a:r>
            <a:r>
              <a:rPr lang="en-US" altLang="ko-KR" dirty="0" err="1"/>
              <a:t>rb_female.getText</a:t>
            </a:r>
            <a:r>
              <a:rPr lang="en-US" altLang="ko-KR" dirty="0"/>
              <a:t>().</a:t>
            </a:r>
            <a:r>
              <a:rPr lang="en-US" altLang="ko-KR" dirty="0" err="1"/>
              <a:t>toString</a:t>
            </a:r>
            <a:r>
              <a:rPr lang="en-US" altLang="ko-KR" dirty="0" smtClean="0"/>
              <a:t>();            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CheckBox</a:t>
            </a:r>
            <a:r>
              <a:rPr lang="en-US" altLang="ko-KR" dirty="0"/>
              <a:t> chk_msg1 = (</a:t>
            </a:r>
            <a:r>
              <a:rPr lang="en-US" altLang="ko-KR" dirty="0" err="1"/>
              <a:t>CheckBox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(R.id.msg1);</a:t>
            </a:r>
          </a:p>
          <a:p>
            <a:r>
              <a:rPr lang="en-US" altLang="ko-KR" dirty="0"/>
              <a:t>            String str_mag1 = "";</a:t>
            </a:r>
          </a:p>
          <a:p>
            <a:r>
              <a:rPr lang="en-US" altLang="ko-KR" dirty="0"/>
              <a:t>            if (chk_msg1.isChecked()) {</a:t>
            </a:r>
          </a:p>
          <a:p>
            <a:r>
              <a:rPr lang="en-US" altLang="ko-KR" dirty="0"/>
              <a:t>                str_mag1 = (String) chk_msg1.getText</a:t>
            </a:r>
            <a:r>
              <a:rPr lang="en-US" altLang="ko-KR" dirty="0" smtClean="0"/>
              <a:t>();    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CheckBox</a:t>
            </a:r>
            <a:r>
              <a:rPr lang="en-US" altLang="ko-KR" dirty="0"/>
              <a:t> chk_msg2 = (</a:t>
            </a:r>
            <a:r>
              <a:rPr lang="en-US" altLang="ko-KR" dirty="0" err="1"/>
              <a:t>CheckBox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(R.id.msg2);</a:t>
            </a:r>
          </a:p>
          <a:p>
            <a:r>
              <a:rPr lang="en-US" altLang="ko-KR" dirty="0"/>
              <a:t>            String str_mag2 = "";</a:t>
            </a:r>
          </a:p>
          <a:p>
            <a:r>
              <a:rPr lang="en-US" altLang="ko-KR" dirty="0"/>
              <a:t>            if (chk_msg2.isChecked()) {</a:t>
            </a:r>
          </a:p>
          <a:p>
            <a:r>
              <a:rPr lang="en-US" altLang="ko-KR" dirty="0"/>
              <a:t>                str_mag2 = (String) chk_msg2.getText</a:t>
            </a:r>
            <a:r>
              <a:rPr lang="en-US" altLang="ko-KR" dirty="0" smtClean="0"/>
              <a:t>();       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744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9691" y="504515"/>
            <a:ext cx="85508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  Intent </a:t>
            </a:r>
            <a:r>
              <a:rPr lang="en-US" altLang="ko-KR" dirty="0"/>
              <a:t>it = new Intent(this, </a:t>
            </a:r>
            <a:r>
              <a:rPr lang="en-US" altLang="ko-KR" dirty="0" err="1"/>
              <a:t>RegisterActivity.class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it.putExtra</a:t>
            </a:r>
            <a:r>
              <a:rPr lang="en-US" altLang="ko-KR" dirty="0"/>
              <a:t>("</a:t>
            </a:r>
            <a:r>
              <a:rPr lang="en-US" altLang="ko-KR" dirty="0" err="1"/>
              <a:t>it_name</a:t>
            </a:r>
            <a:r>
              <a:rPr lang="en-US" altLang="ko-KR" dirty="0"/>
              <a:t>", </a:t>
            </a:r>
            <a:r>
              <a:rPr lang="en-US" altLang="ko-KR" dirty="0" err="1"/>
              <a:t>str_name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it.putExtra</a:t>
            </a:r>
            <a:r>
              <a:rPr lang="en-US" altLang="ko-KR" dirty="0"/>
              <a:t>("</a:t>
            </a:r>
            <a:r>
              <a:rPr lang="en-US" altLang="ko-KR" dirty="0" err="1"/>
              <a:t>it_sex</a:t>
            </a:r>
            <a:r>
              <a:rPr lang="en-US" altLang="ko-KR" dirty="0"/>
              <a:t>", </a:t>
            </a:r>
            <a:r>
              <a:rPr lang="en-US" altLang="ko-KR" dirty="0" err="1"/>
              <a:t>str_sex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it.putExtra</a:t>
            </a:r>
            <a:r>
              <a:rPr lang="en-US" altLang="ko-KR" dirty="0"/>
              <a:t>("it_msg1", str_mag1);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it.putExtra</a:t>
            </a:r>
            <a:r>
              <a:rPr lang="en-US" altLang="ko-KR" dirty="0"/>
              <a:t>("it_msg2", str_mag2);</a:t>
            </a:r>
          </a:p>
          <a:p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startActivity</a:t>
            </a:r>
            <a:r>
              <a:rPr lang="en-US" altLang="ko-KR" dirty="0"/>
              <a:t>(it);</a:t>
            </a:r>
          </a:p>
          <a:p>
            <a:endParaRPr lang="en-US" altLang="ko-KR" dirty="0"/>
          </a:p>
          <a:p>
            <a:r>
              <a:rPr lang="en-US" altLang="ko-KR" dirty="0"/>
              <a:t>            finish();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9117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528" y="0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[RegisterActivity.java]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958" y="326795"/>
            <a:ext cx="1059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Java</a:t>
            </a:r>
            <a:r>
              <a:rPr lang="ko-KR" altLang="en-US" dirty="0">
                <a:solidFill>
                  <a:srgbClr val="FF0000"/>
                </a:solidFill>
              </a:rPr>
              <a:t>폴더에서 </a:t>
            </a:r>
            <a:r>
              <a:rPr lang="en-US" altLang="ko-KR" dirty="0" smtClean="0">
                <a:solidFill>
                  <a:srgbClr val="FF0000"/>
                </a:solidFill>
              </a:rPr>
              <a:t>com.example.inputcontrol_2</a:t>
            </a:r>
            <a:r>
              <a:rPr lang="ko-KR" altLang="en-US" dirty="0" smtClean="0">
                <a:solidFill>
                  <a:srgbClr val="FF0000"/>
                </a:solidFill>
              </a:rPr>
              <a:t>폴더에 </a:t>
            </a:r>
            <a:r>
              <a:rPr lang="ko-KR" altLang="en-US" dirty="0">
                <a:solidFill>
                  <a:srgbClr val="FF0000"/>
                </a:solidFill>
              </a:rPr>
              <a:t>오른쪽 버튼을 눌러 </a:t>
            </a:r>
            <a:r>
              <a:rPr lang="en-US" altLang="ko-KR" dirty="0" err="1" smtClean="0">
                <a:solidFill>
                  <a:srgbClr val="FF0000"/>
                </a:solidFill>
              </a:rPr>
              <a:t>RegisterActivity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class</a:t>
            </a:r>
            <a:r>
              <a:rPr lang="ko-KR" altLang="en-US" dirty="0">
                <a:solidFill>
                  <a:srgbClr val="FF0000"/>
                </a:solidFill>
              </a:rPr>
              <a:t>를 생성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7514" b="7075"/>
          <a:stretch/>
        </p:blipFill>
        <p:spPr>
          <a:xfrm>
            <a:off x="269243" y="696127"/>
            <a:ext cx="9648479" cy="61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6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83577" y="419497"/>
            <a:ext cx="930226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com.example.inputcontrol_2;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android.content.Intent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android.widget.TextView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RegisterActivity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R.layout.activity_register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setTitle</a:t>
            </a:r>
            <a:r>
              <a:rPr lang="en-US" altLang="ko-KR" dirty="0"/>
              <a:t>("</a:t>
            </a:r>
            <a:r>
              <a:rPr lang="ko-KR" altLang="en-US" dirty="0"/>
              <a:t>고객정보</a:t>
            </a:r>
            <a:r>
              <a:rPr lang="en-US" altLang="ko-KR" dirty="0"/>
              <a:t>");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2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7392" y="399488"/>
            <a:ext cx="1141241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        </a:t>
            </a:r>
            <a:r>
              <a:rPr lang="en-US" altLang="ko-KR" sz="1600" dirty="0"/>
              <a:t>Intent it = </a:t>
            </a:r>
            <a:r>
              <a:rPr lang="en-US" altLang="ko-KR" sz="1600" dirty="0" err="1"/>
              <a:t>getIntent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String </a:t>
            </a:r>
            <a:r>
              <a:rPr lang="en-US" altLang="ko-KR" sz="1600" dirty="0" err="1"/>
              <a:t>str_name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it.getStringExtra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it_name</a:t>
            </a:r>
            <a:r>
              <a:rPr lang="en-US" altLang="ko-KR" sz="1600" dirty="0"/>
              <a:t>");</a:t>
            </a:r>
          </a:p>
          <a:p>
            <a:r>
              <a:rPr lang="en-US" altLang="ko-KR" sz="1600" dirty="0"/>
              <a:t>        String </a:t>
            </a:r>
            <a:r>
              <a:rPr lang="en-US" altLang="ko-KR" sz="1600" dirty="0" err="1"/>
              <a:t>str_sex</a:t>
            </a:r>
            <a:r>
              <a:rPr lang="en-US" altLang="ko-KR" sz="1600" dirty="0"/>
              <a:t>  = </a:t>
            </a:r>
            <a:r>
              <a:rPr lang="en-US" altLang="ko-KR" sz="1600" dirty="0" err="1"/>
              <a:t>it.getStringExtra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it_sex</a:t>
            </a:r>
            <a:r>
              <a:rPr lang="en-US" altLang="ko-KR" sz="1600" dirty="0"/>
              <a:t>");</a:t>
            </a:r>
          </a:p>
          <a:p>
            <a:r>
              <a:rPr lang="en-US" altLang="ko-KR" sz="1600" dirty="0"/>
              <a:t>        String str_mag1 = </a:t>
            </a:r>
            <a:r>
              <a:rPr lang="en-US" altLang="ko-KR" sz="1600" dirty="0" err="1"/>
              <a:t>it.getStringExtra</a:t>
            </a:r>
            <a:r>
              <a:rPr lang="en-US" altLang="ko-KR" sz="1600" dirty="0"/>
              <a:t>("it_msg1");</a:t>
            </a:r>
          </a:p>
          <a:p>
            <a:r>
              <a:rPr lang="en-US" altLang="ko-KR" sz="1600" dirty="0"/>
              <a:t>        String str_mag2 = </a:t>
            </a:r>
            <a:r>
              <a:rPr lang="en-US" altLang="ko-KR" sz="1600" dirty="0" err="1"/>
              <a:t>it.getStringExtra</a:t>
            </a:r>
            <a:r>
              <a:rPr lang="en-US" altLang="ko-KR" sz="1600" dirty="0"/>
              <a:t>("it_msg2");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tv_name</a:t>
            </a:r>
            <a:r>
              <a:rPr lang="en-US" altLang="ko-KR" sz="1600" dirty="0"/>
              <a:t>   = (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(R.id.name);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tv_gender</a:t>
            </a:r>
            <a:r>
              <a:rPr lang="en-US" altLang="ko-KR" sz="1600" dirty="0"/>
              <a:t> = (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R.id.gender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tv_msg</a:t>
            </a:r>
            <a:r>
              <a:rPr lang="en-US" altLang="ko-KR" sz="1600" dirty="0"/>
              <a:t>    = (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(R.id.msg);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tv_name.append</a:t>
            </a:r>
            <a:r>
              <a:rPr lang="en-US" altLang="ko-KR" sz="1600" dirty="0"/>
              <a:t>(": " + </a:t>
            </a:r>
            <a:r>
              <a:rPr lang="en-US" altLang="ko-KR" sz="1600" dirty="0" err="1"/>
              <a:t>str_name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tv_gender.append</a:t>
            </a:r>
            <a:r>
              <a:rPr lang="en-US" altLang="ko-KR" sz="1600" dirty="0"/>
              <a:t>(": " + </a:t>
            </a:r>
            <a:r>
              <a:rPr lang="en-US" altLang="ko-KR" sz="1600" dirty="0" err="1"/>
              <a:t>str_sex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tv_msg.append</a:t>
            </a:r>
            <a:r>
              <a:rPr lang="en-US" altLang="ko-KR" sz="1600" dirty="0"/>
              <a:t>(": " + str_mag1 + " " + str_mag2);</a:t>
            </a:r>
          </a:p>
          <a:p>
            <a:r>
              <a:rPr lang="en-US" altLang="ko-KR" sz="1600" dirty="0"/>
              <a:t>    }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    </a:t>
            </a:r>
            <a:r>
              <a:rPr lang="en-US" altLang="ko-KR" sz="1600" dirty="0"/>
              <a:t>public void </a:t>
            </a:r>
            <a:r>
              <a:rPr lang="en-US" altLang="ko-KR" sz="1600" dirty="0" err="1"/>
              <a:t>goBack</a:t>
            </a:r>
            <a:r>
              <a:rPr lang="en-US" altLang="ko-KR" sz="1600" dirty="0"/>
              <a:t>(View v) {</a:t>
            </a:r>
          </a:p>
          <a:p>
            <a:r>
              <a:rPr lang="en-US" altLang="ko-KR" sz="1600" dirty="0"/>
              <a:t>        Intent it    = new Intent(this, </a:t>
            </a:r>
            <a:r>
              <a:rPr lang="en-US" altLang="ko-KR" sz="1600" dirty="0" err="1"/>
              <a:t>MainActivity.class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startActivity</a:t>
            </a:r>
            <a:r>
              <a:rPr lang="en-US" altLang="ko-KR" sz="1600" dirty="0"/>
              <a:t>(it);</a:t>
            </a:r>
          </a:p>
          <a:p>
            <a:r>
              <a:rPr lang="en-US" altLang="ko-KR" sz="1600" dirty="0"/>
              <a:t>        finish();</a:t>
            </a:r>
          </a:p>
          <a:p>
            <a:r>
              <a:rPr lang="en-US" altLang="ko-KR" sz="1600" dirty="0"/>
              <a:t>   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905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[AndroidManifest.xml]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7362" b="7798"/>
          <a:stretch/>
        </p:blipFill>
        <p:spPr>
          <a:xfrm>
            <a:off x="287215" y="369332"/>
            <a:ext cx="10263554" cy="64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95076" y="5002519"/>
            <a:ext cx="5207479" cy="871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6185139" y="5187987"/>
            <a:ext cx="196682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51962" y="5002519"/>
            <a:ext cx="309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RegisterActivity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클래스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0714" y="0"/>
            <a:ext cx="847146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&lt;manifest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xmlns:tools</a:t>
            </a:r>
            <a:r>
              <a:rPr lang="en-US" altLang="ko-KR" sz="1600" dirty="0"/>
              <a:t>="http://schemas.android.com/tools</a:t>
            </a:r>
            <a:r>
              <a:rPr lang="en-US" altLang="ko-KR" sz="1600" dirty="0" smtClean="0"/>
              <a:t>"&gt;</a:t>
            </a:r>
            <a:endParaRPr lang="en-US" altLang="ko-KR" sz="1600" dirty="0"/>
          </a:p>
          <a:p>
            <a:r>
              <a:rPr lang="en-US" altLang="ko-KR" sz="1600" dirty="0"/>
              <a:t>    &lt;application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android:allowBackup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android:dataExtractionRules</a:t>
            </a:r>
            <a:r>
              <a:rPr lang="en-US" altLang="ko-KR" sz="1600" dirty="0"/>
              <a:t>="@xml/</a:t>
            </a:r>
            <a:r>
              <a:rPr lang="en-US" altLang="ko-KR" sz="1600" dirty="0" err="1"/>
              <a:t>data_extraction_rules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android:fullBackupContent</a:t>
            </a:r>
            <a:r>
              <a:rPr lang="en-US" altLang="ko-KR" sz="1600" dirty="0"/>
              <a:t>="@xml/</a:t>
            </a:r>
            <a:r>
              <a:rPr lang="en-US" altLang="ko-KR" sz="1600" dirty="0" err="1"/>
              <a:t>backup_rules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android:icon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mipmap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ic_launcher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android:label</a:t>
            </a:r>
            <a:r>
              <a:rPr lang="en-US" altLang="ko-KR" sz="1600" dirty="0"/>
              <a:t>="@string/</a:t>
            </a:r>
            <a:r>
              <a:rPr lang="en-US" altLang="ko-KR" sz="1600" dirty="0" err="1"/>
              <a:t>app_name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android:supportsRtl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android:theme</a:t>
            </a:r>
            <a:r>
              <a:rPr lang="en-US" altLang="ko-KR" sz="1600" dirty="0"/>
              <a:t>="@style/Theme.InputControl_2"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tools:targetApi</a:t>
            </a:r>
            <a:r>
              <a:rPr lang="en-US" altLang="ko-KR" sz="1600" dirty="0"/>
              <a:t>="31"&gt;</a:t>
            </a:r>
          </a:p>
          <a:p>
            <a:r>
              <a:rPr lang="en-US" altLang="ko-KR" sz="1600" dirty="0"/>
              <a:t>        &lt;activity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android:exported</a:t>
            </a:r>
            <a:r>
              <a:rPr lang="en-US" altLang="ko-KR" sz="1600" dirty="0"/>
              <a:t>="true"&gt;</a:t>
            </a:r>
          </a:p>
          <a:p>
            <a:r>
              <a:rPr lang="en-US" altLang="ko-KR" sz="1600" dirty="0"/>
              <a:t>            &lt;intent-filter&gt;</a:t>
            </a:r>
          </a:p>
          <a:p>
            <a:r>
              <a:rPr lang="en-US" altLang="ko-KR" sz="1600" dirty="0"/>
              <a:t>                &lt;action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android.intent.action.MAIN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r>
              <a:rPr lang="en-US" altLang="ko-KR" sz="1600" dirty="0"/>
              <a:t>                &lt;category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android.intent.category.LAUNCHER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        &lt;/intent-filter&gt;</a:t>
            </a:r>
          </a:p>
          <a:p>
            <a:r>
              <a:rPr lang="en-US" altLang="ko-KR" sz="1600" dirty="0"/>
              <a:t>        &lt;/activity</a:t>
            </a:r>
            <a:r>
              <a:rPr lang="en-US" altLang="ko-KR" sz="1600" dirty="0" smtClean="0"/>
              <a:t>&gt;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     &lt;</a:t>
            </a:r>
            <a:r>
              <a:rPr lang="en-US" altLang="ko-KR" sz="1600" dirty="0"/>
              <a:t>activity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RegisterActivity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&lt;/activity&gt;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&lt;/application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&lt;/manifest&gt;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0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5745" y="430887"/>
            <a:ext cx="11574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</a:rPr>
              <a:t>액티비티를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생성하고 </a:t>
            </a:r>
            <a:r>
              <a:rPr lang="en-US" altLang="ko-KR" dirty="0">
                <a:solidFill>
                  <a:prstClr val="black"/>
                </a:solidFill>
              </a:rPr>
              <a:t>activity_main.xml</a:t>
            </a:r>
            <a:r>
              <a:rPr lang="ko-KR" altLang="en-US" dirty="0">
                <a:solidFill>
                  <a:prstClr val="black"/>
                </a:solidFill>
              </a:rPr>
              <a:t>을 출력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일반적으로 </a:t>
            </a:r>
            <a:r>
              <a:rPr lang="ko-KR" altLang="en-US" dirty="0">
                <a:solidFill>
                  <a:prstClr val="black"/>
                </a:solidFill>
              </a:rPr>
              <a:t>하나의 어플리케이션은 여러 개의 </a:t>
            </a:r>
            <a:r>
              <a:rPr lang="ko-KR" altLang="en-US" dirty="0" err="1">
                <a:solidFill>
                  <a:prstClr val="black"/>
                </a:solidFill>
              </a:rPr>
              <a:t>액티비티로</a:t>
            </a:r>
            <a:r>
              <a:rPr lang="ko-KR" altLang="en-US" dirty="0">
                <a:solidFill>
                  <a:prstClr val="black"/>
                </a:solidFill>
              </a:rPr>
              <a:t> 구성되는데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 경우 어플리케이션 라벨과 </a:t>
            </a:r>
            <a:r>
              <a:rPr lang="ko-KR" altLang="en-US" dirty="0" err="1">
                <a:solidFill>
                  <a:prstClr val="black"/>
                </a:solidFill>
              </a:rPr>
              <a:t>액티비티</a:t>
            </a:r>
            <a:r>
              <a:rPr lang="ko-KR" altLang="en-US" dirty="0">
                <a:solidFill>
                  <a:prstClr val="black"/>
                </a:solidFill>
              </a:rPr>
              <a:t> 라벨을 달리할 필요가 있음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</a:rPr>
              <a:t>액티비티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라벨은 ‘고객등록’</a:t>
            </a:r>
            <a:r>
              <a:rPr lang="ko-KR" altLang="en-US" dirty="0" err="1">
                <a:solidFill>
                  <a:prstClr val="black"/>
                </a:solidFill>
              </a:rPr>
              <a:t>으로</a:t>
            </a:r>
            <a:r>
              <a:rPr lang="ko-KR" altLang="en-US" dirty="0">
                <a:solidFill>
                  <a:prstClr val="black"/>
                </a:solidFill>
              </a:rPr>
              <a:t> 설정</a:t>
            </a: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0" y="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342900"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en-US" altLang="ko-KR" sz="2000" dirty="0"/>
              <a:t>MainActivity.java </a:t>
            </a:r>
            <a:r>
              <a:rPr lang="ko-KR" altLang="en-US" sz="2000" dirty="0"/>
              <a:t>편집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41620" r="25417" b="22190"/>
          <a:stretch/>
        </p:blipFill>
        <p:spPr bwMode="auto">
          <a:xfrm>
            <a:off x="1169411" y="1798428"/>
            <a:ext cx="8699726" cy="342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97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1738" y="0"/>
            <a:ext cx="2505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클래스 관련 설명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t="18750" r="32856" b="54090"/>
          <a:stretch/>
        </p:blipFill>
        <p:spPr bwMode="auto">
          <a:xfrm>
            <a:off x="558346" y="338554"/>
            <a:ext cx="5105858" cy="1576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14189" r="5862" b="4660"/>
          <a:stretch/>
        </p:blipFill>
        <p:spPr bwMode="auto">
          <a:xfrm>
            <a:off x="558346" y="2096766"/>
            <a:ext cx="7740265" cy="460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43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5403" y="0"/>
            <a:ext cx="116772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 err="1" smtClean="0">
                <a:solidFill>
                  <a:prstClr val="black"/>
                </a:solidFill>
              </a:rPr>
              <a:t>AlertDialog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400" dirty="0" err="1" smtClean="0">
                <a:solidFill>
                  <a:prstClr val="black"/>
                </a:solidFill>
              </a:rPr>
              <a:t>AlertDialog</a:t>
            </a:r>
            <a:r>
              <a:rPr lang="ko-KR" altLang="en-US" sz="1400" dirty="0">
                <a:solidFill>
                  <a:prstClr val="black"/>
                </a:solidFill>
              </a:rPr>
              <a:t>는 기본적인 </a:t>
            </a:r>
            <a:r>
              <a:rPr lang="en-US" altLang="ko-KR" sz="1400" dirty="0">
                <a:solidFill>
                  <a:prstClr val="black"/>
                </a:solidFill>
              </a:rPr>
              <a:t>Text</a:t>
            </a:r>
            <a:r>
              <a:rPr lang="ko-KR" altLang="en-US" sz="1400" dirty="0">
                <a:solidFill>
                  <a:prstClr val="black"/>
                </a:solidFill>
              </a:rPr>
              <a:t>부터 별도의 복잡한 </a:t>
            </a:r>
            <a:r>
              <a:rPr lang="en-US" altLang="ko-KR" sz="1400" dirty="0">
                <a:solidFill>
                  <a:prstClr val="black"/>
                </a:solidFill>
              </a:rPr>
              <a:t>View</a:t>
            </a:r>
            <a:r>
              <a:rPr lang="ko-KR" altLang="en-US" sz="1400" dirty="0">
                <a:solidFill>
                  <a:prstClr val="black"/>
                </a:solidFill>
              </a:rPr>
              <a:t>까지를 별도의 </a:t>
            </a:r>
            <a:r>
              <a:rPr lang="en-US" altLang="ko-KR" sz="1400" dirty="0">
                <a:solidFill>
                  <a:prstClr val="black"/>
                </a:solidFill>
              </a:rPr>
              <a:t>modal dialog</a:t>
            </a:r>
            <a:r>
              <a:rPr lang="ko-KR" altLang="en-US" sz="1400" dirty="0">
                <a:solidFill>
                  <a:prstClr val="black"/>
                </a:solidFill>
              </a:rPr>
              <a:t>에 담아 사용자에게 </a:t>
            </a:r>
            <a:r>
              <a:rPr lang="en-US" altLang="ko-KR" sz="1400" dirty="0">
                <a:solidFill>
                  <a:prstClr val="black"/>
                </a:solidFill>
              </a:rPr>
              <a:t>notify</a:t>
            </a:r>
            <a:r>
              <a:rPr lang="ko-KR" altLang="en-US" sz="1400" dirty="0">
                <a:solidFill>
                  <a:prstClr val="black"/>
                </a:solidFill>
              </a:rPr>
              <a:t>하는데 사용된다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prstClr val="black"/>
                </a:solidFill>
              </a:rPr>
              <a:t>Toast</a:t>
            </a:r>
            <a:r>
              <a:rPr lang="ko-KR" altLang="en-US" sz="1400" dirty="0">
                <a:solidFill>
                  <a:prstClr val="black"/>
                </a:solidFill>
              </a:rPr>
              <a:t>와 는 다르게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ko-KR" altLang="en-US" sz="1400" dirty="0">
                <a:solidFill>
                  <a:prstClr val="black"/>
                </a:solidFill>
              </a:rPr>
              <a:t>는 사용자가 하던 작업으로부터 </a:t>
            </a:r>
            <a:r>
              <a:rPr lang="en-US" altLang="ko-KR" sz="1400" dirty="0">
                <a:solidFill>
                  <a:prstClr val="black"/>
                </a:solidFill>
              </a:rPr>
              <a:t>focus</a:t>
            </a:r>
            <a:r>
              <a:rPr lang="ko-KR" altLang="en-US" sz="1400" dirty="0">
                <a:solidFill>
                  <a:prstClr val="black"/>
                </a:solidFill>
              </a:rPr>
              <a:t>를 빼앗아 사용자가 하던 작업을 방해 하기 때문에 사용자에게 반드시 알려야 할 중요한 메시지가 </a:t>
            </a:r>
            <a:r>
              <a:rPr lang="ko-KR" altLang="en-US" sz="1400" dirty="0" smtClean="0">
                <a:solidFill>
                  <a:prstClr val="black"/>
                </a:solidFill>
              </a:rPr>
              <a:t>있을 때만 </a:t>
            </a:r>
            <a:r>
              <a:rPr lang="ko-KR" altLang="en-US" sz="1400" dirty="0">
                <a:solidFill>
                  <a:prstClr val="black"/>
                </a:solidFill>
              </a:rPr>
              <a:t>사용하는 것이 좋다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그래서 이름도 </a:t>
            </a:r>
            <a:r>
              <a:rPr lang="en-US" altLang="ko-KR" sz="1400" dirty="0">
                <a:solidFill>
                  <a:prstClr val="black"/>
                </a:solidFill>
              </a:rPr>
              <a:t>Alert </a:t>
            </a:r>
            <a:r>
              <a:rPr lang="ko-KR" altLang="en-US" sz="1400" dirty="0">
                <a:solidFill>
                  <a:prstClr val="black"/>
                </a:solidFill>
              </a:rPr>
              <a:t>이다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prstClr val="black"/>
                </a:solidFill>
              </a:rPr>
              <a:t>예를 들어</a:t>
            </a:r>
            <a:r>
              <a:rPr lang="en-US" altLang="ko-KR" sz="1400" dirty="0">
                <a:solidFill>
                  <a:prstClr val="black"/>
                </a:solidFill>
              </a:rPr>
              <a:t>, '</a:t>
            </a:r>
            <a:r>
              <a:rPr lang="ko-KR" altLang="en-US" sz="1400" dirty="0">
                <a:solidFill>
                  <a:prstClr val="black"/>
                </a:solidFill>
              </a:rPr>
              <a:t>배터리가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크리티컬</a:t>
            </a:r>
            <a:r>
              <a:rPr lang="ko-KR" altLang="en-US" sz="1400" dirty="0" smtClean="0">
                <a:solidFill>
                  <a:prstClr val="black"/>
                </a:solidFill>
              </a:rPr>
              <a:t> 하게 </a:t>
            </a:r>
            <a:r>
              <a:rPr lang="ko-KR" altLang="en-US" sz="1400" dirty="0">
                <a:solidFill>
                  <a:prstClr val="black"/>
                </a:solidFill>
              </a:rPr>
              <a:t>낮다는</a:t>
            </a:r>
            <a:r>
              <a:rPr lang="en-US" altLang="ko-KR" sz="1400" dirty="0">
                <a:solidFill>
                  <a:prstClr val="black"/>
                </a:solidFill>
              </a:rPr>
              <a:t>' broadcast</a:t>
            </a:r>
            <a:r>
              <a:rPr lang="ko-KR" altLang="en-US" sz="1400" dirty="0">
                <a:solidFill>
                  <a:prstClr val="black"/>
                </a:solidFill>
              </a:rPr>
              <a:t>를 접수하고 사용자에게 진행하던 작업을 저장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마무리하도록 경고하는 용도 등이 </a:t>
            </a:r>
            <a:r>
              <a:rPr lang="ko-KR" altLang="en-US" sz="1400" dirty="0" smtClean="0">
                <a:solidFill>
                  <a:prstClr val="black"/>
                </a:solidFill>
              </a:rPr>
              <a:t>있을 수 </a:t>
            </a:r>
            <a:r>
              <a:rPr lang="ko-KR" altLang="en-US" sz="1400" dirty="0">
                <a:solidFill>
                  <a:prstClr val="black"/>
                </a:solidFill>
              </a:rPr>
              <a:t>있다</a:t>
            </a:r>
            <a:r>
              <a:rPr lang="en-US" altLang="ko-KR" sz="1400" dirty="0">
                <a:solidFill>
                  <a:prstClr val="black"/>
                </a:solidFill>
              </a:rPr>
              <a:t>. 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5403" y="1585334"/>
            <a:ext cx="10426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ko-KR" altLang="en-US" sz="1400" dirty="0">
                <a:solidFill>
                  <a:prstClr val="black"/>
                </a:solidFill>
              </a:rPr>
              <a:t>의 생성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ko-KR" altLang="en-US" sz="1400" dirty="0">
                <a:solidFill>
                  <a:prstClr val="black"/>
                </a:solidFill>
              </a:rPr>
              <a:t>는 항상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ko-KR" altLang="en-US" sz="1400" dirty="0">
                <a:solidFill>
                  <a:prstClr val="black"/>
                </a:solidFill>
              </a:rPr>
              <a:t>의 내부 객체인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AlertDialog.Builder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객체를 사용해 생성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설정 한다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5403" y="2308893"/>
            <a:ext cx="1167729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prstClr val="black"/>
                </a:solidFill>
              </a:rPr>
              <a:t>일반적으로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AlertDialog.Builder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객체가 제공하는 여러 </a:t>
            </a:r>
            <a:r>
              <a:rPr lang="ko-KR" altLang="en-US" sz="1400" dirty="0" err="1">
                <a:solidFill>
                  <a:prstClr val="black"/>
                </a:solidFill>
              </a:rPr>
              <a:t>메소드들을</a:t>
            </a:r>
            <a:r>
              <a:rPr lang="ko-KR" altLang="en-US" sz="1400" dirty="0">
                <a:solidFill>
                  <a:prstClr val="black"/>
                </a:solidFill>
              </a:rPr>
              <a:t> 이용하여 객체 생성 전에 생성에 필요한 정보를 전달한 후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AlertDialog.Builder:create</a:t>
            </a:r>
            <a:r>
              <a:rPr lang="en-US" altLang="ko-KR" sz="1400" dirty="0">
                <a:solidFill>
                  <a:prstClr val="black"/>
                </a:solidFill>
              </a:rPr>
              <a:t>() </a:t>
            </a:r>
            <a:r>
              <a:rPr lang="ko-KR" altLang="en-US" sz="1400" dirty="0" err="1">
                <a:solidFill>
                  <a:prstClr val="black"/>
                </a:solidFill>
              </a:rPr>
              <a:t>메소드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ko-KR" altLang="en-US" sz="1400" dirty="0">
                <a:solidFill>
                  <a:prstClr val="black"/>
                </a:solidFill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</a:rPr>
              <a:t>show() </a:t>
            </a:r>
            <a:r>
              <a:rPr lang="ko-KR" altLang="en-US" sz="1400" dirty="0" err="1">
                <a:solidFill>
                  <a:prstClr val="black"/>
                </a:solidFill>
              </a:rPr>
              <a:t>메소드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를 최종 사용해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ko-KR" altLang="en-US" sz="1400" dirty="0">
                <a:solidFill>
                  <a:prstClr val="black"/>
                </a:solidFill>
              </a:rPr>
              <a:t>객체를 생성한다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prstClr val="black"/>
                </a:solidFill>
              </a:rPr>
              <a:t>이미 생성된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객체를 설정</a:t>
            </a:r>
            <a:r>
              <a:rPr lang="en-US" altLang="ko-KR" sz="1400" dirty="0">
                <a:solidFill>
                  <a:prstClr val="black"/>
                </a:solidFill>
              </a:rPr>
              <a:t>(icon, </a:t>
            </a:r>
            <a:r>
              <a:rPr lang="ko-KR" altLang="en-US" sz="1400" dirty="0">
                <a:solidFill>
                  <a:prstClr val="black"/>
                </a:solidFill>
              </a:rPr>
              <a:t>타이틀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버튼 등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하는 것은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ko-KR" altLang="en-US" sz="1400" dirty="0">
                <a:solidFill>
                  <a:prstClr val="black"/>
                </a:solidFill>
              </a:rPr>
              <a:t>클래스가 제공하는 여러 가지 </a:t>
            </a:r>
            <a:r>
              <a:rPr lang="ko-KR" altLang="en-US" sz="1400" dirty="0" err="1">
                <a:solidFill>
                  <a:prstClr val="black"/>
                </a:solidFill>
              </a:rPr>
              <a:t>메소드를</a:t>
            </a:r>
            <a:r>
              <a:rPr lang="ko-KR" altLang="en-US" sz="1400" dirty="0">
                <a:solidFill>
                  <a:prstClr val="black"/>
                </a:solidFill>
              </a:rPr>
              <a:t> 이용한다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err="1">
                <a:solidFill>
                  <a:prstClr val="black"/>
                </a:solidFill>
              </a:rPr>
              <a:t>메소드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chaining</a:t>
            </a:r>
            <a:r>
              <a:rPr lang="ko-KR" altLang="en-US" sz="1400" dirty="0">
                <a:solidFill>
                  <a:prstClr val="black"/>
                </a:solidFill>
              </a:rPr>
              <a:t>을 통해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ko-KR" altLang="en-US" sz="1400" dirty="0">
                <a:solidFill>
                  <a:prstClr val="black"/>
                </a:solidFill>
              </a:rPr>
              <a:t>생성 전 설정을 편하게 하기 위해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AlertDialog.Builder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클래스의 </a:t>
            </a:r>
            <a:r>
              <a:rPr lang="en-US" altLang="ko-KR" sz="1400" dirty="0" smtClean="0">
                <a:solidFill>
                  <a:prstClr val="black"/>
                </a:solidFill>
              </a:rPr>
              <a:t>create</a:t>
            </a:r>
            <a:r>
              <a:rPr lang="en-US" altLang="ko-KR" sz="1400" dirty="0">
                <a:solidFill>
                  <a:prstClr val="black"/>
                </a:solidFill>
              </a:rPr>
              <a:t>(), show() </a:t>
            </a:r>
            <a:r>
              <a:rPr lang="ko-KR" altLang="en-US" sz="1400" dirty="0">
                <a:solidFill>
                  <a:prstClr val="black"/>
                </a:solidFill>
              </a:rPr>
              <a:t>제외 한 거의 모든 </a:t>
            </a:r>
            <a:r>
              <a:rPr lang="ko-KR" altLang="en-US" sz="1400" dirty="0" err="1">
                <a:solidFill>
                  <a:prstClr val="black"/>
                </a:solidFill>
              </a:rPr>
              <a:t>메소드는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AlertDialog.Builder</a:t>
            </a:r>
            <a:r>
              <a:rPr lang="ko-KR" altLang="en-US" sz="1400" dirty="0">
                <a:solidFill>
                  <a:prstClr val="black"/>
                </a:solidFill>
              </a:rPr>
              <a:t>객체를 </a:t>
            </a:r>
            <a:r>
              <a:rPr lang="ko-KR" altLang="en-US" sz="1400" dirty="0" err="1">
                <a:solidFill>
                  <a:prstClr val="black"/>
                </a:solidFill>
              </a:rPr>
              <a:t>리턴한다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en-US" altLang="ko-KR" sz="1400" dirty="0">
                <a:solidFill>
                  <a:prstClr val="black"/>
                </a:solidFill>
              </a:rPr>
              <a:t>create(), show() </a:t>
            </a:r>
            <a:r>
              <a:rPr lang="ko-KR" altLang="en-US" sz="1400" dirty="0" err="1">
                <a:solidFill>
                  <a:prstClr val="black"/>
                </a:solidFill>
              </a:rPr>
              <a:t>메소드는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ko-KR" altLang="en-US" sz="1400" dirty="0">
                <a:solidFill>
                  <a:prstClr val="black"/>
                </a:solidFill>
              </a:rPr>
              <a:t>객체 리턴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5403" y="4109670"/>
            <a:ext cx="1812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 err="1">
                <a:solidFill>
                  <a:prstClr val="black"/>
                </a:solidFill>
              </a:rPr>
              <a:t>AlertDialog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생성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614576" y="4418169"/>
          <a:ext cx="6373483" cy="1711785"/>
        </p:xfrm>
        <a:graphic>
          <a:graphicData uri="http://schemas.openxmlformats.org/drawingml/2006/table">
            <a:tbl>
              <a:tblPr/>
              <a:tblGrid>
                <a:gridCol w="1649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3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06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</a:rPr>
                        <a:t>AlertDialog.Builder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FFFF"/>
                          </a:solidFill>
                          <a:effectLst/>
                        </a:rPr>
                        <a:t> 설명</a:t>
                      </a: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9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setTitle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 타이틀을 설정한다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99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setMessage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 메시지를 설정한다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2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setIcon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</a:rPr>
                        <a:t>다이어로그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 아이콘을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설정한다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998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FFFFF"/>
                          </a:solidFill>
                          <a:effectLst/>
                        </a:rPr>
                        <a:t> AlertDialog</a:t>
                      </a: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FFFF"/>
                          </a:solidFill>
                          <a:effectLst/>
                        </a:rPr>
                        <a:t> 설명</a:t>
                      </a: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99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show</a:t>
                      </a: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</a:rPr>
                        <a:t>다이어로그를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 화면에 보이게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97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create</a:t>
                      </a: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</a:rPr>
                        <a:t>다이어로그를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 생성하지만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화면에는 나오지 않음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</a:rPr>
                        <a:t>show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</a:rPr>
                        <a:t>를 통해서 화면으로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</a:rPr>
                        <a:t>출력시켜야함</a:t>
                      </a:r>
                      <a:endParaRPr lang="ko-KR" alt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4208" marR="24208" marT="18156" marB="121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51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9667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ko-KR" altLang="en-US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프로젝트 개요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913" y="442653"/>
            <a:ext cx="4249833" cy="30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85750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lang="en-US" altLang="ko-KR" sz="1400" dirty="0"/>
              <a:t>Input Control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이용한  </a:t>
            </a:r>
            <a:r>
              <a:rPr lang="ko-KR" altLang="en-US" sz="1400" dirty="0"/>
              <a:t>화면 구성</a:t>
            </a:r>
            <a:endParaRPr kumimoji="1" lang="en-US" altLang="ko-KR" sz="13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9729" y="156966"/>
            <a:ext cx="6116611" cy="601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8375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/>
          <p:cNvSpPr txBox="1">
            <a:spLocks/>
          </p:cNvSpPr>
          <p:nvPr/>
        </p:nvSpPr>
        <p:spPr>
          <a:xfrm>
            <a:off x="67490" y="117178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kumimoji="1" lang="ko-KR" altLang="en-US" sz="3200" dirty="0">
                <a:latin typeface="Tahoma" pitchFamily="34" charset="0"/>
                <a:cs typeface="Tahoma" pitchFamily="34" charset="0"/>
              </a:rPr>
              <a:t>기본 파일 간의 연관관계</a:t>
            </a:r>
            <a:endParaRPr lang="en-US" altLang="ko-KR" sz="32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33" y="689979"/>
            <a:ext cx="6053853" cy="57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3510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2401</Words>
  <Application>Microsoft Office PowerPoint</Application>
  <PresentationFormat>와이드스크린</PresentationFormat>
  <Paragraphs>499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47</vt:i4>
      </vt:variant>
    </vt:vector>
  </HeadingPairs>
  <TitlesOfParts>
    <vt:vector size="59" baseType="lpstr">
      <vt:lpstr>HY견고딕</vt:lpstr>
      <vt:lpstr>나눔고딕</vt:lpstr>
      <vt:lpstr>맑은 고딕</vt:lpstr>
      <vt:lpstr>Arial</vt:lpstr>
      <vt:lpstr>Calibri</vt:lpstr>
      <vt:lpstr>Calibri Light</vt:lpstr>
      <vt:lpstr>Tahoma</vt:lpstr>
      <vt:lpstr>Wingdings</vt:lpstr>
      <vt:lpstr>Wingdings 2</vt:lpstr>
      <vt:lpstr>6_Office 테마</vt:lpstr>
      <vt:lpstr>1_Office Theme</vt:lpstr>
      <vt:lpstr>Office 테마</vt:lpstr>
      <vt:lpstr>제41강 Input Control과 데이터전송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제40강 오디오 목록 출력과 오디오 재생</dc:title>
  <dc:creator>Windows 사용자</dc:creator>
  <cp:lastModifiedBy>Administrator</cp:lastModifiedBy>
  <cp:revision>77</cp:revision>
  <dcterms:created xsi:type="dcterms:W3CDTF">2020-06-08T14:10:37Z</dcterms:created>
  <dcterms:modified xsi:type="dcterms:W3CDTF">2023-06-11T15:13:20Z</dcterms:modified>
</cp:coreProperties>
</file>